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73" r:id="rId15"/>
    <p:sldId id="274" r:id="rId16"/>
    <p:sldId id="275" r:id="rId17"/>
    <p:sldId id="283" r:id="rId18"/>
    <p:sldId id="285" r:id="rId19"/>
    <p:sldId id="286" r:id="rId20"/>
    <p:sldId id="287" r:id="rId21"/>
    <p:sldId id="288" r:id="rId22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jpe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4132" y="2972821"/>
            <a:ext cx="2227456" cy="51789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</a:t>
            </a:r>
            <a:r>
              <a:rPr lang="zh-CN" altLang="en-US" sz="2025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麻英智</a:t>
            </a:r>
            <a:endParaRPr lang="zh-CN" altLang="en-US" sz="2025">
              <a:solidFill>
                <a:srgbClr val="FFFDFD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4132" y="3490717"/>
            <a:ext cx="2259190" cy="502303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2025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2024-10-29</a:t>
            </a:r>
            <a:endParaRPr lang="en-US" sz="2025">
              <a:solidFill>
                <a:srgbClr val="FFFDFD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4132" y="785914"/>
            <a:ext cx="7746331" cy="183452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>
              <a:lnSpc>
                <a:spcPct val="120000"/>
              </a:lnSpc>
              <a:spcBef>
                <a:spcPts val="375"/>
              </a:spcBef>
            </a:pPr>
            <a:r>
              <a:rPr lang="en-US" sz="4050" b="1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我的家乡新疆</a:t>
            </a:r>
            <a:endParaRPr lang="en-US" sz="4050" b="1">
              <a:solidFill>
                <a:srgbClr val="FFFDFD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民俗文化与传统节日</a:t>
            </a:r>
            <a:endParaRPr lang="en-US" sz="36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79191" y="1523331"/>
            <a:ext cx="5083851" cy="487769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7248" y="1468705"/>
            <a:ext cx="5034045" cy="598924"/>
          </a:xfrm>
          <a:prstGeom prst="rect">
            <a:avLst/>
          </a:prstGeom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维吾尔族舞蹈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57248" y="2091428"/>
            <a:ext cx="5034045" cy="8194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维吾尔族舞蹈独具特色，热情奔放，常用动头、移颈、转手腕等动作，尤其是旋转技巧著称。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7248" y="3322817"/>
            <a:ext cx="5034045" cy="558203"/>
          </a:xfrm>
          <a:prstGeom prst="rect">
            <a:avLst/>
          </a:prstGeom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维吾尔族音乐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57248" y="3899110"/>
            <a:ext cx="5034045" cy="796566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维吾尔族音乐旋律优美，节奏明快，常用乐器有手鼓、都塔尔、热瓦甫等，歌曲多表达爱情、劳动和生活。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57248" y="5048950"/>
            <a:ext cx="5034045" cy="598924"/>
          </a:xfrm>
          <a:prstGeom prst="rect">
            <a:avLst/>
          </a:prstGeom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维吾尔族服饰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57248" y="5665964"/>
            <a:ext cx="5034045" cy="819445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维吾尔族服饰色彩斑斓，常用红、绿、黄等鲜艳色彩，女性多穿长裙、短上衣，佩戴头巾或绣花帽。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维吾尔族歌舞艺术欣赏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9144095" y="2311241"/>
            <a:ext cx="41815" cy="41148"/>
          </a:xfrm>
          <a:prstGeom prst="ellipse">
            <a:avLst/>
          </a:prstGeom>
          <a:solidFill>
            <a:srgbClr val="E9E9E9">
              <a:alpha val="100000"/>
            </a:srgbClr>
          </a:solid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8234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437709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4" name="AutoShape 4"/>
          <p:cNvSpPr/>
          <p:nvPr/>
        </p:nvSpPr>
        <p:spPr>
          <a:xfrm>
            <a:off x="471840" y="2341090"/>
            <a:ext cx="3487460" cy="3588254"/>
          </a:xfrm>
          <a:prstGeom prst="roundRect">
            <a:avLst>
              <a:gd name="adj" fmla="val 6840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5" name="TextBox 5"/>
          <p:cNvSpPr txBox="1"/>
          <p:nvPr/>
        </p:nvSpPr>
        <p:spPr>
          <a:xfrm>
            <a:off x="882070" y="3930616"/>
            <a:ext cx="2667000" cy="145277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蒙古族传统节日，起源于古代的祭神仪式，现已成为蒙古族人民盛大的体育和文化盛会。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82070" y="3181752"/>
            <a:ext cx="2667000" cy="527118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那达慕大会起源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蒙古族那达慕大会盛况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4694" y="1693793"/>
            <a:ext cx="1294595" cy="1294595"/>
          </a:xfrm>
          <a:prstGeom prst="round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87321" y="3945231"/>
            <a:ext cx="2667000" cy="145277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那达慕大会包括赛马、摔跤、射箭等传统体育项目，还有歌舞表演、民族服饰展示等活动。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87321" y="3196367"/>
            <a:ext cx="2667000" cy="527118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那达慕大会项目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l="16667" r="16667"/>
          <a:stretch>
            <a:fillRect/>
          </a:stretch>
        </p:blipFill>
        <p:spPr>
          <a:xfrm>
            <a:off x="6319944" y="1708408"/>
            <a:ext cx="1294595" cy="1294595"/>
          </a:xfrm>
          <a:prstGeom prst="round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8692571" y="3939687"/>
            <a:ext cx="2667000" cy="145277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那达慕大会期间，蒙古族人民身着节日盛装，欢聚一堂，共同庆祝这个盛大的节日。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92571" y="3190824"/>
            <a:ext cx="2667000" cy="527118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那达慕大会氛围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25194" y="1702864"/>
            <a:ext cx="1294595" cy="1294595"/>
          </a:xfrm>
          <a:prstGeom prst="round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特色美食与手工艺品</a:t>
            </a:r>
            <a:endParaRPr lang="en-US" sz="36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t="5556" b="5556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新疆烤全羊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选用优质羔羊，经过精心挑选和处理，整只羊放在特制的烤架上慢慢烤制，外皮金黄酥脆，肉质鲜嫩多汁，香气四溢。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烤肉串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将精选的肉块穿在竹签或铁签上，放在炭火上烤制，烤制过程中加入各种香料和调味料，口感鲜美，香辣可口。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新疆烤全羊及烤肉串品尝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729" r="10729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1528" r="31528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2655" r="32655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选用优质羊肉切块，腌制入味后放入馕坑中烤制，肉质鲜嫩多汁，口感独特，搭配馕一起食用更加美味。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馕坑肉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将米饭和各种蔬菜、肉类等食材一起煮熟，用手抓成团食用，口感丰富，营养均衡，是新疆地区特色传统美食。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手抓饭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馕坑肉和手抓饭制作技巧分享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我对家乡新疆的感悟与思考</a:t>
            </a:r>
            <a:endParaRPr lang="en-US" sz="36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832" b="16832"/>
          <a:stretch>
            <a:fillRect/>
          </a:stretch>
        </p:blipFill>
        <p:spPr>
          <a:xfrm>
            <a:off x="601455" y="1456971"/>
            <a:ext cx="5140490" cy="46553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07772" y="1924848"/>
            <a:ext cx="5064406" cy="89832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学习维吾尔语等少数民族语言，传承和弘扬少数民族文化。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007772" y="1456971"/>
            <a:ext cx="5064406" cy="449970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保护和传承少数民族语言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007772" y="3539953"/>
            <a:ext cx="5064406" cy="884543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通过各种渠道宣传新疆的文化、历史和旅游资源，提高外界对新疆的认知度和美誉度。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07772" y="3122433"/>
            <a:ext cx="5064406" cy="436189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宣传和推广新疆文化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07772" y="5213997"/>
            <a:ext cx="5064406" cy="898324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参与民族歌舞、民间工艺等传统文化的传承和发扬工作，让更多人了解和喜爱新疆的民族文化。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07772" y="4768434"/>
            <a:ext cx="5064406" cy="422408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传承和发扬民族艺术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传承优秀传统文化责任担当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关注民生改善，助力家乡发展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59764" y="1697429"/>
            <a:ext cx="3219437" cy="2386781"/>
          </a:xfrm>
          <a:prstGeom prst="rect">
            <a:avLst/>
          </a:prstGeom>
          <a:noFill/>
        </p:spPr>
      </p:pic>
      <p:sp>
        <p:nvSpPr>
          <p:cNvPr id="4" name="TextBox 4"/>
          <p:cNvSpPr txBox="1"/>
          <p:nvPr/>
        </p:nvSpPr>
        <p:spPr>
          <a:xfrm>
            <a:off x="8245482" y="4330210"/>
            <a:ext cx="3048000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关注生态环境保护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45482" y="4842646"/>
            <a:ext cx="3048000" cy="124522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积极参与生态环境保护工作，推动可持续发展，为家乡留下绿水青山。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72000" y="4330210"/>
            <a:ext cx="3048000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推动经济发展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72000" y="4842646"/>
            <a:ext cx="3048000" cy="124522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支持和参与家乡的经济发展，促进产业升级和转型，提高人民生活水平。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1333" r="11333"/>
          <a:stretch>
            <a:fillRect/>
          </a:stretch>
        </p:blipFill>
        <p:spPr>
          <a:xfrm>
            <a:off x="4486281" y="1697429"/>
            <a:ext cx="3219437" cy="2386781"/>
          </a:xfrm>
          <a:prstGeom prst="rect">
            <a:avLst/>
          </a:prstGeom>
          <a:noFill/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2799" y="1697429"/>
            <a:ext cx="3219437" cy="2386781"/>
          </a:xfrm>
          <a:prstGeom prst="rect">
            <a:avLst/>
          </a:prstGeom>
          <a:noFill/>
        </p:spPr>
      </p:pic>
      <p:sp>
        <p:nvSpPr>
          <p:cNvPr id="10" name="TextBox 10"/>
          <p:cNvSpPr txBox="1"/>
          <p:nvPr/>
        </p:nvSpPr>
        <p:spPr>
          <a:xfrm>
            <a:off x="898518" y="4330210"/>
            <a:ext cx="3048000" cy="490334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关注教育问题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98518" y="4835171"/>
            <a:ext cx="3048000" cy="1245227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积极关注新疆教育事业的发展，为改善教育条件、提高教育质量贡献自己的力量。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努力学习专业知识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积极参与社会公益活动，关注弱势群体，为家乡的和谐稳定做出贡献。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培养社会责任感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拓展国际视野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了解国际形势和发展趋势，积极参与国际交流与合作，为新疆的对外开放和发展贡献力量。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不断学习新知识、新技能，提高自己的综合素质和竞争力，为家乡的发展贡献力量。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不断提升自身素质，为家乡贡献力量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331430" y="1552432"/>
            <a:ext cx="2313384" cy="11747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4950" b="1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3860212" y="1095804"/>
            <a:ext cx="5156086" cy="4666392"/>
          </a:xfrm>
          <a:prstGeom prst="rect">
            <a:avLst/>
          </a:prstGeom>
        </p:spPr>
        <p:txBody>
          <a:bodyPr vert="horz" wrap="square" lIns="95250" tIns="95250" rIns="47625" bIns="95250" rtlCol="0" anchor="ctr" anchorCtr="0">
            <a:normAutofit/>
          </a:bodyPr>
          <a:lstStyle/>
          <a:p>
            <a:pPr marL="203200" lvl="0" indent="-2032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新疆概况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自然景观与旅游资源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民俗文化与传统节日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特色美食与手工艺品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03200" lvl="0" indent="-203200">
              <a:lnSpc>
                <a:spcPct val="150000"/>
              </a:lnSpc>
              <a:buFont typeface="Arial" panose="020B0604020202020204"/>
              <a:buChar char="•"/>
            </a:pPr>
            <a:r>
              <a:rPr lang="en-US" sz="2325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我对家乡新疆的感悟与思考</a:t>
            </a:r>
            <a:endParaRPr lang="en-US" sz="2325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0795" y="2318726"/>
            <a:ext cx="7336155" cy="1415415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9000" b="1">
                <a:solidFill>
                  <a:srgbClr val="FFFDFD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</a:t>
            </a:r>
            <a:endParaRPr lang="en-US" sz="9000" b="1">
              <a:solidFill>
                <a:srgbClr val="FFFDFD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新疆概况</a:t>
            </a:r>
            <a:endParaRPr lang="en-US" sz="36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新疆位于中国西北地区，与多个国家接壤，是中国面积最大的省级行政区。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新疆地形复杂，包括高山、盆地、沙漠等多种地貌类型。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地形地貌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新疆属于温带大陆性气候，昼夜温差大，夏季炎热，冬季寒冷。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气候特点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地理位置与气候特点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lang="en-US" sz="2400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100000"/>
          </a:blip>
          <a:srcRect l="25006" r="25006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民族分布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新疆是中国少数民族聚居区之一，主要民族有维吾尔族、汉族、哈萨克族等。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民族特色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各民族拥有独特的文化传统、风俗习惯和美食，如维吾尔族的舞蹈、哈萨克族的冬不拉等。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民族分布与特色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76385" y="2094092"/>
            <a:ext cx="2239230" cy="120878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defRPr/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lang="en-US" sz="1100"/>
          </a:p>
        </p:txBody>
      </p:sp>
      <p:sp>
        <p:nvSpPr>
          <p:cNvPr id="3" name="TextBox 3"/>
          <p:cNvSpPr txBox="1"/>
          <p:nvPr/>
        </p:nvSpPr>
        <p:spPr>
          <a:xfrm>
            <a:off x="3234036" y="3433643"/>
            <a:ext cx="5723930" cy="1991693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36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自然景观与旅游资源</a:t>
            </a:r>
            <a:endParaRPr lang="en-US" sz="36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天山山脉位于亚洲内陆中部，横跨中国、哈萨克斯坦、吉尔吉斯斯坦和乌兹别克斯坦四国。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天山山脉的地理位置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天山山脉是世界上最大的独立纬向山系，全长达2500千米，是地球上最大的一块陆地欧亚大陆腹地的山脉。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天山山脉的特点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天山山脉峰峦叠嶂，冰川雪峰高耸入云，山间盆地、草原、森林、湖泊交相辉映，景色秀美。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天山山脉的景观</a:t>
            </a:r>
            <a:endParaRPr lang="en-US" sz="20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1875" r="21875"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壮丽天山山脉风光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塔里木河流域的地理位置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塔里木河流域位于天山南坡和昆仑山北坡之间，是中国第一大内陆河。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神秘塔里木河流域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塔里木河流域的特点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塔里木河流域周围是高原山区，中间是塔里木盆地，河流呈向心分布，大多数小河流出山区后消耗散失于绿洲和广阔的沙漠地区。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0" name="Group 10"/>
          <p:cNvGrpSpPr/>
          <p:nvPr/>
        </p:nvGrpSpPr>
        <p:grpSpPr>
          <a:xfrm rot="0"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塔里木河流域的景观</a:t>
            </a:r>
            <a:endParaRPr lang="en-US" sz="2400" b="1">
              <a:solidFill>
                <a:schemeClr val="accent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塔里木河流域拥有独特的内陆河流生态系统，河流两岸胡杨林茂密，绿洲分布广泛，是众多野生动植物的栖息地。</a:t>
            </a:r>
            <a:endParaRPr lang="en-US" sz="1500">
              <a:solidFill>
                <a:schemeClr val="dk1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10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6332" r="16332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8789" b="8789"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独特雅丹地貌景观</a:t>
            </a:r>
            <a:endParaRPr lang="en-US" sz="3000" b="1">
              <a:solidFill>
                <a:schemeClr val="dk2">
                  <a:alpha val="10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雅丹地貌的成因</a:t>
            </a:r>
            <a:endParaRPr lang="en-US" sz="24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雅丹地貌是新疆罗布泊地区的一种特殊的地貌形态，是典型的风蚀性地貌，由风、水等自然力量长期侵蚀、雕刻而形成。</a:t>
            </a:r>
            <a:endParaRPr lang="en-US" sz="1500">
              <a:solidFill>
                <a:srgbClr val="000000">
                  <a:alpha val="69804"/>
                  <a:alpha val="7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13368" b="13368"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雅丹地貌的特点</a:t>
            </a:r>
            <a:endParaRPr lang="en-US" sz="24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雅丹地貌的景观</a:t>
            </a:r>
            <a:endParaRPr lang="en-US" sz="2400" b="1">
              <a:solidFill>
                <a:srgbClr val="000000">
                  <a:alpha val="10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雅丹地貌形态各异，大小不一，高度从几米到几十米不等，颜色斑斓，气势磅礴。</a:t>
            </a:r>
            <a:endParaRPr lang="en-US" sz="1500">
              <a:solidFill>
                <a:srgbClr val="000000">
                  <a:alpha val="69804"/>
                  <a:alpha val="7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雅丹地貌景观独特而神秘，有的如城堡、有的如佛塔、有的如舰艇等，吸引了众多游客前来观光探险。</a:t>
            </a:r>
            <a:endParaRPr lang="en-US" sz="1500">
              <a:solidFill>
                <a:srgbClr val="000000">
                  <a:alpha val="69804"/>
                  <a:alpha val="70000"/>
                </a:srgb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DNjYWEwNjI1YjllMGQ5NGFkMjg1OWI0YjZkYzVjYjEifQ==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FFFFD"/>
      </a:lt1>
      <a:dk2>
        <a:srgbClr val="003C35"/>
      </a:dk2>
      <a:lt2>
        <a:srgbClr val="FFFFFF"/>
      </a:lt2>
      <a:accent1>
        <a:srgbClr val="00A5B2"/>
      </a:accent1>
      <a:accent2>
        <a:srgbClr val="52C6B8"/>
      </a:accent2>
      <a:accent3>
        <a:srgbClr val="00657D"/>
      </a:accent3>
      <a:accent4>
        <a:srgbClr val="58C19B"/>
      </a:accent4>
      <a:accent5>
        <a:srgbClr val="6DD690"/>
      </a:accent5>
      <a:accent6>
        <a:srgbClr val="9CCAFF"/>
      </a:accent6>
      <a:hlink>
        <a:srgbClr val="05C6AF"/>
      </a:hlink>
      <a:folHlink>
        <a:srgbClr val="05C6A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1797</Words>
  <Application>WPS 演示</Application>
  <PresentationFormat>On-screen Show (4:3)</PresentationFormat>
  <Paragraphs>198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Arial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麻英智</cp:lastModifiedBy>
  <cp:revision>2</cp:revision>
  <dcterms:created xsi:type="dcterms:W3CDTF">2006-08-16T00:00:00Z</dcterms:created>
  <dcterms:modified xsi:type="dcterms:W3CDTF">2024-10-29T12:05:23Z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5DBA502F06634AB485F6A1124286AA35_12</vt:lpwstr>
  </property>
  <property fmtid="{D5CDD505-2E9C-101B-9397-08002B2CF9AE}" pid="3" name="KSOProductBuildVer">
    <vt:lpwstr>2052-12.1.0.18608</vt:lpwstr>
  </property>
</Properties>
</file>